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6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01" autoAdjust="0"/>
  </p:normalViewPr>
  <p:slideViewPr>
    <p:cSldViewPr snapToGrid="0" showGuides="1">
      <p:cViewPr varScale="1">
        <p:scale>
          <a:sx n="59" d="100"/>
          <a:sy n="59" d="100"/>
        </p:scale>
        <p:origin x="236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latu\Downloads\Forage\Final%20Merg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 Merge.xlsx]1. Unique Categories!PivotTable4</c:name>
    <c:fmtId val="64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3.5060260324602278E-2"/>
          <c:y val="6.1361457334611694E-2"/>
          <c:w val="0.9649397396753977"/>
          <c:h val="0.7161664187949661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'1. Unique Categories'!$B$3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'1. Unique Categories'!$A$4:$A$20</c:f>
              <c:strCache>
                <c:ptCount val="16"/>
                <c:pt idx="0">
                  <c:v>animals</c:v>
                </c:pt>
                <c:pt idx="1">
                  <c:v>science</c:v>
                </c:pt>
                <c:pt idx="2">
                  <c:v>healthy eating</c:v>
                </c:pt>
                <c:pt idx="3">
                  <c:v>food</c:v>
                </c:pt>
                <c:pt idx="4">
                  <c:v>technology</c:v>
                </c:pt>
                <c:pt idx="5">
                  <c:v>culture</c:v>
                </c:pt>
                <c:pt idx="6">
                  <c:v>cooking</c:v>
                </c:pt>
                <c:pt idx="7">
                  <c:v>travel</c:v>
                </c:pt>
                <c:pt idx="8">
                  <c:v>soccer</c:v>
                </c:pt>
                <c:pt idx="9">
                  <c:v>education</c:v>
                </c:pt>
                <c:pt idx="10">
                  <c:v>fitness</c:v>
                </c:pt>
                <c:pt idx="11">
                  <c:v>Studying</c:v>
                </c:pt>
                <c:pt idx="12">
                  <c:v>dogs</c:v>
                </c:pt>
                <c:pt idx="13">
                  <c:v>tennis</c:v>
                </c:pt>
                <c:pt idx="14">
                  <c:v>veganism</c:v>
                </c:pt>
                <c:pt idx="15">
                  <c:v>public speaking</c:v>
                </c:pt>
              </c:strCache>
            </c:strRef>
          </c:cat>
          <c:val>
            <c:numRef>
              <c:f>'1. Unique Categories'!$B$4:$B$20</c:f>
              <c:numCache>
                <c:formatCode>General</c:formatCode>
                <c:ptCount val="16"/>
                <c:pt idx="0">
                  <c:v>1897</c:v>
                </c:pt>
                <c:pt idx="1">
                  <c:v>1796</c:v>
                </c:pt>
                <c:pt idx="2">
                  <c:v>1717</c:v>
                </c:pt>
                <c:pt idx="3">
                  <c:v>1699</c:v>
                </c:pt>
                <c:pt idx="4">
                  <c:v>1698</c:v>
                </c:pt>
                <c:pt idx="5">
                  <c:v>1676</c:v>
                </c:pt>
                <c:pt idx="6">
                  <c:v>1664</c:v>
                </c:pt>
                <c:pt idx="7">
                  <c:v>1647</c:v>
                </c:pt>
                <c:pt idx="8">
                  <c:v>1457</c:v>
                </c:pt>
                <c:pt idx="9">
                  <c:v>1433</c:v>
                </c:pt>
                <c:pt idx="10">
                  <c:v>1395</c:v>
                </c:pt>
                <c:pt idx="11">
                  <c:v>1363</c:v>
                </c:pt>
                <c:pt idx="12">
                  <c:v>1338</c:v>
                </c:pt>
                <c:pt idx="13">
                  <c:v>1328</c:v>
                </c:pt>
                <c:pt idx="14">
                  <c:v>1248</c:v>
                </c:pt>
                <c:pt idx="15">
                  <c:v>1217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3F-4A08-AE15-A32699F914B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14896064"/>
        <c:axId val="1114896544"/>
      </c:barChart>
      <c:catAx>
        <c:axId val="11148960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14896544"/>
        <c:crosses val="autoZero"/>
        <c:auto val="1"/>
        <c:lblAlgn val="ctr"/>
        <c:lblOffset val="100"/>
        <c:noMultiLvlLbl val="0"/>
      </c:catAx>
      <c:valAx>
        <c:axId val="111489654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114896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b="1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Top 5 Categories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'Top 5 Categories'!$G$2</c:f>
              <c:strCache>
                <c:ptCount val="1"/>
                <c:pt idx="0">
                  <c:v>Total Scores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8BD-4F48-BFDB-56EC8B4967E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8BD-4F48-BFDB-56EC8B4967E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8BD-4F48-BFDB-56EC8B4967E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8BD-4F48-BFDB-56EC8B4967E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8BD-4F48-BFDB-56EC8B4967ED}"/>
              </c:ext>
            </c:extLst>
          </c:dPt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'Top 5 Categories'!$F$3:$F$7</c:f>
              <c:strCache>
                <c:ptCount val="5"/>
                <c:pt idx="0">
                  <c:v>food</c:v>
                </c:pt>
                <c:pt idx="1">
                  <c:v>technology</c:v>
                </c:pt>
                <c:pt idx="2">
                  <c:v>healthy eating</c:v>
                </c:pt>
                <c:pt idx="3">
                  <c:v>science</c:v>
                </c:pt>
                <c:pt idx="4">
                  <c:v>animals</c:v>
                </c:pt>
              </c:strCache>
            </c:strRef>
          </c:cat>
          <c:val>
            <c:numRef>
              <c:f>'Top 5 Categories'!$G$3:$G$7</c:f>
              <c:numCache>
                <c:formatCode>General</c:formatCode>
                <c:ptCount val="5"/>
                <c:pt idx="0">
                  <c:v>66676</c:v>
                </c:pt>
                <c:pt idx="1">
                  <c:v>68738</c:v>
                </c:pt>
                <c:pt idx="2">
                  <c:v>69339</c:v>
                </c:pt>
                <c:pt idx="3">
                  <c:v>71168</c:v>
                </c:pt>
                <c:pt idx="4">
                  <c:v>74965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8BD-4F48-BFDB-56EC8B4967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55800705801923"/>
          <c:y val="0.1353640665398799"/>
          <c:w val="0.20213922738267778"/>
          <c:h val="0.7675580059579987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Bar</a:t>
            </a:r>
            <a:r>
              <a:rPr lang="en-US" b="1" baseline="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chart of Top 5 Categories by Score</a:t>
            </a:r>
            <a:endParaRPr lang="en-US" b="1" dirty="0">
              <a:highlight>
                <a:srgbClr val="00FF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'Top 5 Categories'!$G$2</c:f>
              <c:strCache>
                <c:ptCount val="1"/>
                <c:pt idx="0">
                  <c:v>Total Scores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'Top 5 Categories'!$F$3:$F$7</c:f>
              <c:strCache>
                <c:ptCount val="5"/>
                <c:pt idx="0">
                  <c:v>food</c:v>
                </c:pt>
                <c:pt idx="1">
                  <c:v>technology</c:v>
                </c:pt>
                <c:pt idx="2">
                  <c:v>healthy eating</c:v>
                </c:pt>
                <c:pt idx="3">
                  <c:v>science</c:v>
                </c:pt>
                <c:pt idx="4">
                  <c:v>animals</c:v>
                </c:pt>
              </c:strCache>
            </c:strRef>
          </c:cat>
          <c:val>
            <c:numRef>
              <c:f>'Top 5 Categories'!$G$3:$G$7</c:f>
              <c:numCache>
                <c:formatCode>General</c:formatCode>
                <c:ptCount val="5"/>
                <c:pt idx="0">
                  <c:v>66676</c:v>
                </c:pt>
                <c:pt idx="1">
                  <c:v>68738</c:v>
                </c:pt>
                <c:pt idx="2">
                  <c:v>69339</c:v>
                </c:pt>
                <c:pt idx="3">
                  <c:v>71168</c:v>
                </c:pt>
                <c:pt idx="4">
                  <c:v>74965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1F-4E53-810A-287E4D3CE3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14851568"/>
        <c:axId val="314851088"/>
      </c:barChart>
      <c:catAx>
        <c:axId val="3148515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4851088"/>
        <c:crosses val="autoZero"/>
        <c:auto val="1"/>
        <c:lblAlgn val="ctr"/>
        <c:lblOffset val="100"/>
        <c:noMultiLvlLbl val="0"/>
      </c:catAx>
      <c:valAx>
        <c:axId val="314851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1485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[Final Merge.xlsx]Sheet5!PivotTable16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cap="all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</a:t>
            </a:r>
            <a:r>
              <a:rPr lang="en-US"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post trend</a:t>
            </a:r>
            <a:endParaRPr lang="en-US" sz="1200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cap="all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 cap="rnd" cmpd="sng" algn="ctr">
            <a:solidFill>
              <a:schemeClr val="accent1">
                <a:shade val="95000"/>
                <a:satMod val="105000"/>
              </a:schemeClr>
            </a:solidFill>
            <a:round/>
          </a:ln>
          <a:effectLst/>
        </c:spPr>
        <c:marker>
          <c:symbol val="circle"/>
          <c:size val="17"/>
          <c:spPr>
            <a:solidFill>
              <a:schemeClr val="l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 cap="rnd" cmpd="sng" algn="ctr">
            <a:solidFill>
              <a:schemeClr val="accent1">
                <a:shade val="95000"/>
                <a:satMod val="105000"/>
              </a:schemeClr>
            </a:solidFill>
            <a:round/>
          </a:ln>
          <a:effectLst/>
        </c:spPr>
        <c:marker>
          <c:symbol val="circle"/>
          <c:size val="17"/>
          <c:spPr>
            <a:solidFill>
              <a:schemeClr val="l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 cap="rnd" cmpd="sng" algn="ctr">
            <a:solidFill>
              <a:schemeClr val="accent1">
                <a:shade val="95000"/>
                <a:satMod val="105000"/>
              </a:schemeClr>
            </a:solidFill>
            <a:round/>
          </a:ln>
          <a:effectLst/>
        </c:spPr>
        <c:marker>
          <c:symbol val="circle"/>
          <c:size val="17"/>
          <c:spPr>
            <a:solidFill>
              <a:schemeClr val="lt1"/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Sheet5!$B$3</c:f>
              <c:strCache>
                <c:ptCount val="1"/>
                <c:pt idx="0">
                  <c:v>Total</c:v>
                </c:pt>
              </c:strCache>
            </c:strRef>
          </c:tx>
          <c:spPr>
            <a:ln w="19050" cap="rnd" cmpd="sng" algn="ctr">
              <a:solidFill>
                <a:schemeClr val="accent1">
                  <a:shade val="95000"/>
                  <a:satMod val="105000"/>
                </a:schemeClr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lt1"/>
              </a:solidFill>
              <a:ln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Sheet5!$A$4:$A$16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Sheet5!$B$4:$B$16</c:f>
              <c:numCache>
                <c:formatCode>General</c:formatCode>
                <c:ptCount val="12"/>
                <c:pt idx="0">
                  <c:v>2126</c:v>
                </c:pt>
                <c:pt idx="1">
                  <c:v>1914</c:v>
                </c:pt>
                <c:pt idx="2">
                  <c:v>2012</c:v>
                </c:pt>
                <c:pt idx="3">
                  <c:v>1974</c:v>
                </c:pt>
                <c:pt idx="4">
                  <c:v>2138</c:v>
                </c:pt>
                <c:pt idx="5">
                  <c:v>2021</c:v>
                </c:pt>
                <c:pt idx="6">
                  <c:v>2070</c:v>
                </c:pt>
                <c:pt idx="7">
                  <c:v>2114</c:v>
                </c:pt>
                <c:pt idx="8">
                  <c:v>2022</c:v>
                </c:pt>
                <c:pt idx="9">
                  <c:v>2056</c:v>
                </c:pt>
                <c:pt idx="10">
                  <c:v>2034</c:v>
                </c:pt>
                <c:pt idx="11">
                  <c:v>2092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39-4932-A31F-7B4680AB7548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19960784"/>
        <c:axId val="1119958384"/>
      </c:lineChart>
      <c:catAx>
        <c:axId val="11199607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958384"/>
        <c:crosses val="autoZero"/>
        <c:auto val="1"/>
        <c:lblAlgn val="ctr"/>
        <c:lblOffset val="100"/>
        <c:noMultiLvlLbl val="0"/>
      </c:catAx>
      <c:valAx>
        <c:axId val="111995838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119960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3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cs:styleClr val="auto"/>
    </cs:fontRef>
    <cs:spPr/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 w="9575">
        <a:solidFill>
          <a:schemeClr val="lt1">
            <a:lumMod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 cmpd="sng" algn="ctr">
        <a:solidFill>
          <a:schemeClr val="phClr">
            <a:shade val="95000"/>
            <a:satMod val="105000"/>
          </a:schemeClr>
        </a:solidFill>
        <a:round/>
      </a:ln>
    </cs:spPr>
  </cs:dataPointLine>
  <cs:dataPointMarker>
    <cs:lnRef idx="0"/>
    <cs:fillRef idx="0"/>
    <cs:effectRef idx="0"/>
    <cs:fontRef idx="minor">
      <a:schemeClr val="dk1"/>
    </cs:fontRef>
    <cs:spPr>
      <a:solidFill>
        <a:schemeClr val="lt1"/>
      </a:solidFill>
    </cs:spPr>
  </cs:dataPointMarker>
  <cs:dataPointMarkerLayout symbol="circle" size="17"/>
  <cs:dataPointWireframe>
    <cs:lnRef idx="0">
      <cs:styleClr val="auto"/>
    </cs:lnRef>
    <cs:fillRef idx="1"/>
    <cs:effectRef idx="0"/>
    <cs:fontRef idx="minor">
      <a:schemeClr val="dk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/>
    </cs:fontRef>
    <cs:defRPr sz="1440" b="0" kern="1200" cap="all" spc="0" baseline="0">
      <a:gradFill>
        <a:gsLst>
          <a:gs pos="0">
            <a:schemeClr val="dk1">
              <a:lumMod val="50000"/>
              <a:lumOff val="50000"/>
            </a:schemeClr>
          </a:gs>
          <a:gs pos="100000">
            <a:schemeClr val="dk1">
              <a:lumMod val="85000"/>
              <a:lumOff val="15000"/>
            </a:schemeClr>
          </a:gs>
        </a:gsLst>
        <a:lin ang="5400000" scaled="0"/>
      </a:gradFill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F86658-692D-4164-8F6D-80B8301FBF7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BDFE702-1327-49F9-A719-49E5F3C08FEE}">
      <dgm:prSet/>
      <dgm:spPr/>
      <dgm:t>
        <a:bodyPr/>
        <a:lstStyle/>
        <a:p>
          <a:r>
            <a:rPr lang="en-US"/>
            <a:t>Unique Categories Overview: Social Buzz has 16 unique content categories.</a:t>
          </a:r>
        </a:p>
      </dgm:t>
    </dgm:pt>
    <dgm:pt modelId="{838C3037-BADA-4791-A22E-F4CD21BFE69B}" type="parTrans" cxnId="{98EBDC60-AD1E-430D-88F0-AFB544144FB1}">
      <dgm:prSet/>
      <dgm:spPr/>
      <dgm:t>
        <a:bodyPr/>
        <a:lstStyle/>
        <a:p>
          <a:endParaRPr lang="en-US"/>
        </a:p>
      </dgm:t>
    </dgm:pt>
    <dgm:pt modelId="{7EE706AE-AEB8-4E2B-A950-9B3537F0C5DB}" type="sibTrans" cxnId="{98EBDC60-AD1E-430D-88F0-AFB544144FB1}">
      <dgm:prSet/>
      <dgm:spPr/>
      <dgm:t>
        <a:bodyPr/>
        <a:lstStyle/>
        <a:p>
          <a:endParaRPr lang="en-US"/>
        </a:p>
      </dgm:t>
    </dgm:pt>
    <dgm:pt modelId="{B0E18E38-20C4-4A00-8577-0480A5F806C3}">
      <dgm:prSet/>
      <dgm:spPr/>
      <dgm:t>
        <a:bodyPr/>
        <a:lstStyle/>
        <a:p>
          <a:r>
            <a:rPr lang="en-US"/>
            <a:t>Animal category is the highest with 74,965 contents.</a:t>
          </a:r>
        </a:p>
      </dgm:t>
    </dgm:pt>
    <dgm:pt modelId="{A72FA5B5-E060-44AB-9597-D099B30EB649}" type="parTrans" cxnId="{53CCAA26-B75C-4D12-ABF1-B6170E39C950}">
      <dgm:prSet/>
      <dgm:spPr/>
      <dgm:t>
        <a:bodyPr/>
        <a:lstStyle/>
        <a:p>
          <a:endParaRPr lang="en-US"/>
        </a:p>
      </dgm:t>
    </dgm:pt>
    <dgm:pt modelId="{65BEFCBD-BD04-46BC-8A88-7EB1395472FA}" type="sibTrans" cxnId="{53CCAA26-B75C-4D12-ABF1-B6170E39C950}">
      <dgm:prSet/>
      <dgm:spPr/>
      <dgm:t>
        <a:bodyPr/>
        <a:lstStyle/>
        <a:p>
          <a:endParaRPr lang="en-US"/>
        </a:p>
      </dgm:t>
    </dgm:pt>
    <dgm:pt modelId="{F19BC2BB-82B9-4E67-B1CB-6AD9E6ECD0EB}">
      <dgm:prSet/>
      <dgm:spPr/>
      <dgm:t>
        <a:bodyPr/>
        <a:lstStyle/>
        <a:p>
          <a:r>
            <a:rPr lang="en-US"/>
            <a:t>Public speaking is the lowest with 49,264 contents.</a:t>
          </a:r>
        </a:p>
      </dgm:t>
    </dgm:pt>
    <dgm:pt modelId="{4DAE5420-ADD9-4AF0-9CFA-1D266C11895A}" type="parTrans" cxnId="{B1A13BC1-2FF1-4CC8-81C8-12E0800AECAA}">
      <dgm:prSet/>
      <dgm:spPr/>
      <dgm:t>
        <a:bodyPr/>
        <a:lstStyle/>
        <a:p>
          <a:endParaRPr lang="en-US"/>
        </a:p>
      </dgm:t>
    </dgm:pt>
    <dgm:pt modelId="{CE687E2A-430B-4117-BE49-A99579CF185C}" type="sibTrans" cxnId="{B1A13BC1-2FF1-4CC8-81C8-12E0800AECAA}">
      <dgm:prSet/>
      <dgm:spPr/>
      <dgm:t>
        <a:bodyPr/>
        <a:lstStyle/>
        <a:p>
          <a:endParaRPr lang="en-US"/>
        </a:p>
      </dgm:t>
    </dgm:pt>
    <dgm:pt modelId="{4690ED90-EE53-4FE5-A862-4EFCAD0562B3}">
      <dgm:prSet/>
      <dgm:spPr/>
      <dgm:t>
        <a:bodyPr/>
        <a:lstStyle/>
        <a:p>
          <a:r>
            <a:rPr lang="en-US"/>
            <a:t>Engagement Analysis: Most Popular Category:</a:t>
          </a:r>
        </a:p>
      </dgm:t>
    </dgm:pt>
    <dgm:pt modelId="{0A535320-0149-4702-94E1-4F8F541E3625}" type="parTrans" cxnId="{8707BF9A-0B4E-4E1C-B9BD-43AADB0326A9}">
      <dgm:prSet/>
      <dgm:spPr/>
      <dgm:t>
        <a:bodyPr/>
        <a:lstStyle/>
        <a:p>
          <a:endParaRPr lang="en-US"/>
        </a:p>
      </dgm:t>
    </dgm:pt>
    <dgm:pt modelId="{C4407DED-9300-47DB-B185-834FDDC16CA4}" type="sibTrans" cxnId="{8707BF9A-0B4E-4E1C-B9BD-43AADB0326A9}">
      <dgm:prSet/>
      <dgm:spPr/>
      <dgm:t>
        <a:bodyPr/>
        <a:lstStyle/>
        <a:p>
          <a:endParaRPr lang="en-US"/>
        </a:p>
      </dgm:t>
    </dgm:pt>
    <dgm:pt modelId="{ED34D483-56E4-4DF4-9B48-F739D0469BBC}">
      <dgm:prSet/>
      <dgm:spPr/>
      <dgm:t>
        <a:bodyPr/>
        <a:lstStyle/>
        <a:p>
          <a:r>
            <a:rPr lang="en-US"/>
            <a:t>Animal generates 1,897 reactions.</a:t>
          </a:r>
        </a:p>
      </dgm:t>
    </dgm:pt>
    <dgm:pt modelId="{839BDCE4-9B36-4230-BD14-3906A8C3D85B}" type="parTrans" cxnId="{96D26994-9CD6-464E-8655-6F73A86F1E4D}">
      <dgm:prSet/>
      <dgm:spPr/>
      <dgm:t>
        <a:bodyPr/>
        <a:lstStyle/>
        <a:p>
          <a:endParaRPr lang="en-US"/>
        </a:p>
      </dgm:t>
    </dgm:pt>
    <dgm:pt modelId="{5C649690-6680-4814-9498-1858AF8B57C2}" type="sibTrans" cxnId="{96D26994-9CD6-464E-8655-6F73A86F1E4D}">
      <dgm:prSet/>
      <dgm:spPr/>
      <dgm:t>
        <a:bodyPr/>
        <a:lstStyle/>
        <a:p>
          <a:endParaRPr lang="en-US"/>
        </a:p>
      </dgm:t>
    </dgm:pt>
    <dgm:pt modelId="{62DD82EF-B795-4EDB-9A32-FA04E033439B}">
      <dgm:prSet/>
      <dgm:spPr/>
      <dgm:t>
        <a:bodyPr/>
        <a:lstStyle/>
        <a:p>
          <a:r>
            <a:rPr lang="en-US"/>
            <a:t>Monthly Activity Trends: Peak Month</a:t>
          </a:r>
        </a:p>
      </dgm:t>
    </dgm:pt>
    <dgm:pt modelId="{522F6141-BBFB-4B18-B2EF-9D2D4C9D5F68}" type="parTrans" cxnId="{EE2620F9-8995-49B5-84E6-BA40763328FF}">
      <dgm:prSet/>
      <dgm:spPr/>
      <dgm:t>
        <a:bodyPr/>
        <a:lstStyle/>
        <a:p>
          <a:endParaRPr lang="en-US"/>
        </a:p>
      </dgm:t>
    </dgm:pt>
    <dgm:pt modelId="{6B9572C4-7ACD-4ADE-AA1B-97D812D97B7A}" type="sibTrans" cxnId="{EE2620F9-8995-49B5-84E6-BA40763328FF}">
      <dgm:prSet/>
      <dgm:spPr/>
      <dgm:t>
        <a:bodyPr/>
        <a:lstStyle/>
        <a:p>
          <a:endParaRPr lang="en-US"/>
        </a:p>
      </dgm:t>
    </dgm:pt>
    <dgm:pt modelId="{16F747C5-CDED-400C-8CD6-13D7DD5BAFB4}">
      <dgm:prSet/>
      <dgm:spPr/>
      <dgm:t>
        <a:bodyPr/>
        <a:lstStyle/>
        <a:p>
          <a:r>
            <a:rPr lang="en-US"/>
            <a:t>May recorded the highest activity with 2,138 posts.</a:t>
          </a:r>
        </a:p>
      </dgm:t>
    </dgm:pt>
    <dgm:pt modelId="{5EF8C20E-010A-4F15-98C3-4C335BB4FB66}" type="parTrans" cxnId="{975EBCE5-8733-456B-B5C5-54A10B667594}">
      <dgm:prSet/>
      <dgm:spPr/>
      <dgm:t>
        <a:bodyPr/>
        <a:lstStyle/>
        <a:p>
          <a:endParaRPr lang="en-US"/>
        </a:p>
      </dgm:t>
    </dgm:pt>
    <dgm:pt modelId="{1D88E4F5-DB6E-4F98-BD24-7FD1559F2C08}" type="sibTrans" cxnId="{975EBCE5-8733-456B-B5C5-54A10B667594}">
      <dgm:prSet/>
      <dgm:spPr/>
      <dgm:t>
        <a:bodyPr/>
        <a:lstStyle/>
        <a:p>
          <a:endParaRPr lang="en-US"/>
        </a:p>
      </dgm:t>
    </dgm:pt>
    <dgm:pt modelId="{0AA0FDB3-E5B2-49F0-B5E5-7037D1E6143B}">
      <dgm:prSet/>
      <dgm:spPr/>
      <dgm:t>
        <a:bodyPr/>
        <a:lstStyle/>
        <a:p>
          <a:r>
            <a:rPr lang="en-GB" b="1"/>
            <a:t>Recommendations</a:t>
          </a:r>
          <a:endParaRPr lang="en-US"/>
        </a:p>
      </dgm:t>
    </dgm:pt>
    <dgm:pt modelId="{E5D4DCA2-43ED-42E3-A6FD-330F52E15CDA}" type="parTrans" cxnId="{CAEC6DCD-A841-4171-A8BC-C2C026CBB0CC}">
      <dgm:prSet/>
      <dgm:spPr/>
      <dgm:t>
        <a:bodyPr/>
        <a:lstStyle/>
        <a:p>
          <a:endParaRPr lang="en-US"/>
        </a:p>
      </dgm:t>
    </dgm:pt>
    <dgm:pt modelId="{07B4CD97-8C75-4B4D-92BD-76431A6F3695}" type="sibTrans" cxnId="{CAEC6DCD-A841-4171-A8BC-C2C026CBB0CC}">
      <dgm:prSet/>
      <dgm:spPr/>
      <dgm:t>
        <a:bodyPr/>
        <a:lstStyle/>
        <a:p>
          <a:endParaRPr lang="en-US"/>
        </a:p>
      </dgm:t>
    </dgm:pt>
    <dgm:pt modelId="{B3639869-2431-43FA-B113-D1A4E49833BB}">
      <dgm:prSet/>
      <dgm:spPr/>
      <dgm:t>
        <a:bodyPr/>
        <a:lstStyle/>
        <a:p>
          <a:r>
            <a:rPr lang="en-US"/>
            <a:t>Prioritise campaigns around highly engaging categories like “animal” to boost interaction and platform activity.</a:t>
          </a:r>
        </a:p>
      </dgm:t>
    </dgm:pt>
    <dgm:pt modelId="{2D2A4B80-8BA6-40E8-88CD-C1AC65552131}" type="parTrans" cxnId="{227F0802-6B7D-488A-BBCF-E5ABC3358B28}">
      <dgm:prSet/>
      <dgm:spPr/>
      <dgm:t>
        <a:bodyPr/>
        <a:lstStyle/>
        <a:p>
          <a:endParaRPr lang="en-US"/>
        </a:p>
      </dgm:t>
    </dgm:pt>
    <dgm:pt modelId="{A9CE264E-DC71-45CC-A64D-A1A39E9DFA05}" type="sibTrans" cxnId="{227F0802-6B7D-488A-BBCF-E5ABC3358B28}">
      <dgm:prSet/>
      <dgm:spPr/>
      <dgm:t>
        <a:bodyPr/>
        <a:lstStyle/>
        <a:p>
          <a:endParaRPr lang="en-US"/>
        </a:p>
      </dgm:t>
    </dgm:pt>
    <dgm:pt modelId="{0C7D631A-D1D1-4942-A56A-F2CACF7F0317}">
      <dgm:prSet/>
      <dgm:spPr/>
      <dgm:t>
        <a:bodyPr/>
        <a:lstStyle/>
        <a:p>
          <a:r>
            <a:rPr lang="en-US"/>
            <a:t>Anticipate future trends and allocate resources effectively during high-activity months.</a:t>
          </a:r>
        </a:p>
      </dgm:t>
    </dgm:pt>
    <dgm:pt modelId="{230680D4-E8D1-43D0-B884-CEB0206FEF44}" type="parTrans" cxnId="{AEC0F4EB-52D0-4285-ACAB-301E2EE669C6}">
      <dgm:prSet/>
      <dgm:spPr/>
      <dgm:t>
        <a:bodyPr/>
        <a:lstStyle/>
        <a:p>
          <a:endParaRPr lang="en-US"/>
        </a:p>
      </dgm:t>
    </dgm:pt>
    <dgm:pt modelId="{6ED5D44D-2A84-4153-B45E-79CB39A90589}" type="sibTrans" cxnId="{AEC0F4EB-52D0-4285-ACAB-301E2EE669C6}">
      <dgm:prSet/>
      <dgm:spPr/>
      <dgm:t>
        <a:bodyPr/>
        <a:lstStyle/>
        <a:p>
          <a:endParaRPr lang="en-US"/>
        </a:p>
      </dgm:t>
    </dgm:pt>
    <dgm:pt modelId="{A40E6A33-7A31-49B4-8CA3-647888D325E9}" type="pres">
      <dgm:prSet presAssocID="{6CF86658-692D-4164-8F6D-80B8301FBF72}" presName="linear" presStyleCnt="0">
        <dgm:presLayoutVars>
          <dgm:animLvl val="lvl"/>
          <dgm:resizeHandles val="exact"/>
        </dgm:presLayoutVars>
      </dgm:prSet>
      <dgm:spPr/>
    </dgm:pt>
    <dgm:pt modelId="{3EF22346-ACDA-4B07-8A04-1DBA02499BF3}" type="pres">
      <dgm:prSet presAssocID="{FBDFE702-1327-49F9-A719-49E5F3C08FE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0EA9585-18EF-4B40-8A75-7DD4260F6EFC}" type="pres">
      <dgm:prSet presAssocID="{FBDFE702-1327-49F9-A719-49E5F3C08FEE}" presName="childText" presStyleLbl="revTx" presStyleIdx="0" presStyleCnt="4">
        <dgm:presLayoutVars>
          <dgm:bulletEnabled val="1"/>
        </dgm:presLayoutVars>
      </dgm:prSet>
      <dgm:spPr/>
    </dgm:pt>
    <dgm:pt modelId="{89F52D7B-67E4-444B-9A61-3E9141DBE120}" type="pres">
      <dgm:prSet presAssocID="{4690ED90-EE53-4FE5-A862-4EFCAD0562B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687D26B-FB94-4652-A205-8A70DD2EADCB}" type="pres">
      <dgm:prSet presAssocID="{4690ED90-EE53-4FE5-A862-4EFCAD0562B3}" presName="childText" presStyleLbl="revTx" presStyleIdx="1" presStyleCnt="4">
        <dgm:presLayoutVars>
          <dgm:bulletEnabled val="1"/>
        </dgm:presLayoutVars>
      </dgm:prSet>
      <dgm:spPr/>
    </dgm:pt>
    <dgm:pt modelId="{8313CF1C-5662-46F9-9B29-08BA62D5F80D}" type="pres">
      <dgm:prSet presAssocID="{62DD82EF-B795-4EDB-9A32-FA04E033439B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AB3EAA5-DF7F-49BA-B9D2-6F39CED29D0C}" type="pres">
      <dgm:prSet presAssocID="{62DD82EF-B795-4EDB-9A32-FA04E033439B}" presName="childText" presStyleLbl="revTx" presStyleIdx="2" presStyleCnt="4">
        <dgm:presLayoutVars>
          <dgm:bulletEnabled val="1"/>
        </dgm:presLayoutVars>
      </dgm:prSet>
      <dgm:spPr/>
    </dgm:pt>
    <dgm:pt modelId="{DDD026ED-B918-4F3C-AAD0-BD145730CCCB}" type="pres">
      <dgm:prSet presAssocID="{0AA0FDB3-E5B2-49F0-B5E5-7037D1E6143B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73A56FB6-B7EB-4C0F-9791-2A147CD6E3F2}" type="pres">
      <dgm:prSet presAssocID="{0AA0FDB3-E5B2-49F0-B5E5-7037D1E6143B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227F0802-6B7D-488A-BBCF-E5ABC3358B28}" srcId="{0AA0FDB3-E5B2-49F0-B5E5-7037D1E6143B}" destId="{B3639869-2431-43FA-B113-D1A4E49833BB}" srcOrd="0" destOrd="0" parTransId="{2D2A4B80-8BA6-40E8-88CD-C1AC65552131}" sibTransId="{A9CE264E-DC71-45CC-A64D-A1A39E9DFA05}"/>
    <dgm:cxn modelId="{AA5DB40A-97FF-45CE-A748-6B876FA3D02A}" type="presOf" srcId="{0AA0FDB3-E5B2-49F0-B5E5-7037D1E6143B}" destId="{DDD026ED-B918-4F3C-AAD0-BD145730CCCB}" srcOrd="0" destOrd="0" presId="urn:microsoft.com/office/officeart/2005/8/layout/vList2"/>
    <dgm:cxn modelId="{53CCAA26-B75C-4D12-ABF1-B6170E39C950}" srcId="{FBDFE702-1327-49F9-A719-49E5F3C08FEE}" destId="{B0E18E38-20C4-4A00-8577-0480A5F806C3}" srcOrd="0" destOrd="0" parTransId="{A72FA5B5-E060-44AB-9597-D099B30EB649}" sibTransId="{65BEFCBD-BD04-46BC-8A88-7EB1395472FA}"/>
    <dgm:cxn modelId="{C486C137-DD3B-458C-A792-FD6765A3E4A5}" type="presOf" srcId="{0C7D631A-D1D1-4942-A56A-F2CACF7F0317}" destId="{73A56FB6-B7EB-4C0F-9791-2A147CD6E3F2}" srcOrd="0" destOrd="1" presId="urn:microsoft.com/office/officeart/2005/8/layout/vList2"/>
    <dgm:cxn modelId="{E28E4B38-A132-4948-BF43-D46C1D2CB817}" type="presOf" srcId="{F19BC2BB-82B9-4E67-B1CB-6AD9E6ECD0EB}" destId="{50EA9585-18EF-4B40-8A75-7DD4260F6EFC}" srcOrd="0" destOrd="1" presId="urn:microsoft.com/office/officeart/2005/8/layout/vList2"/>
    <dgm:cxn modelId="{56136D40-02CB-4844-9A5E-8E862331349C}" type="presOf" srcId="{4690ED90-EE53-4FE5-A862-4EFCAD0562B3}" destId="{89F52D7B-67E4-444B-9A61-3E9141DBE120}" srcOrd="0" destOrd="0" presId="urn:microsoft.com/office/officeart/2005/8/layout/vList2"/>
    <dgm:cxn modelId="{98EBDC60-AD1E-430D-88F0-AFB544144FB1}" srcId="{6CF86658-692D-4164-8F6D-80B8301FBF72}" destId="{FBDFE702-1327-49F9-A719-49E5F3C08FEE}" srcOrd="0" destOrd="0" parTransId="{838C3037-BADA-4791-A22E-F4CD21BFE69B}" sibTransId="{7EE706AE-AEB8-4E2B-A950-9B3537F0C5DB}"/>
    <dgm:cxn modelId="{07AFC344-1645-4995-9DBA-D7943CE06A84}" type="presOf" srcId="{B0E18E38-20C4-4A00-8577-0480A5F806C3}" destId="{50EA9585-18EF-4B40-8A75-7DD4260F6EFC}" srcOrd="0" destOrd="0" presId="urn:microsoft.com/office/officeart/2005/8/layout/vList2"/>
    <dgm:cxn modelId="{1041876C-AA24-4E9C-9BA3-BBB61448B7C8}" type="presOf" srcId="{B3639869-2431-43FA-B113-D1A4E49833BB}" destId="{73A56FB6-B7EB-4C0F-9791-2A147CD6E3F2}" srcOrd="0" destOrd="0" presId="urn:microsoft.com/office/officeart/2005/8/layout/vList2"/>
    <dgm:cxn modelId="{96D26994-9CD6-464E-8655-6F73A86F1E4D}" srcId="{4690ED90-EE53-4FE5-A862-4EFCAD0562B3}" destId="{ED34D483-56E4-4DF4-9B48-F739D0469BBC}" srcOrd="0" destOrd="0" parTransId="{839BDCE4-9B36-4230-BD14-3906A8C3D85B}" sibTransId="{5C649690-6680-4814-9498-1858AF8B57C2}"/>
    <dgm:cxn modelId="{8707BF9A-0B4E-4E1C-B9BD-43AADB0326A9}" srcId="{6CF86658-692D-4164-8F6D-80B8301FBF72}" destId="{4690ED90-EE53-4FE5-A862-4EFCAD0562B3}" srcOrd="1" destOrd="0" parTransId="{0A535320-0149-4702-94E1-4F8F541E3625}" sibTransId="{C4407DED-9300-47DB-B185-834FDDC16CA4}"/>
    <dgm:cxn modelId="{7ABBAC9F-570C-4D07-B9FC-47197DB7BFEF}" type="presOf" srcId="{62DD82EF-B795-4EDB-9A32-FA04E033439B}" destId="{8313CF1C-5662-46F9-9B29-08BA62D5F80D}" srcOrd="0" destOrd="0" presId="urn:microsoft.com/office/officeart/2005/8/layout/vList2"/>
    <dgm:cxn modelId="{E631B0B2-95A5-439A-B67D-B3AF943905F5}" type="presOf" srcId="{16F747C5-CDED-400C-8CD6-13D7DD5BAFB4}" destId="{0AB3EAA5-DF7F-49BA-B9D2-6F39CED29D0C}" srcOrd="0" destOrd="0" presId="urn:microsoft.com/office/officeart/2005/8/layout/vList2"/>
    <dgm:cxn modelId="{B1A13BC1-2FF1-4CC8-81C8-12E0800AECAA}" srcId="{FBDFE702-1327-49F9-A719-49E5F3C08FEE}" destId="{F19BC2BB-82B9-4E67-B1CB-6AD9E6ECD0EB}" srcOrd="1" destOrd="0" parTransId="{4DAE5420-ADD9-4AF0-9CFA-1D266C11895A}" sibTransId="{CE687E2A-430B-4117-BE49-A99579CF185C}"/>
    <dgm:cxn modelId="{CAEC6DCD-A841-4171-A8BC-C2C026CBB0CC}" srcId="{6CF86658-692D-4164-8F6D-80B8301FBF72}" destId="{0AA0FDB3-E5B2-49F0-B5E5-7037D1E6143B}" srcOrd="3" destOrd="0" parTransId="{E5D4DCA2-43ED-42E3-A6FD-330F52E15CDA}" sibTransId="{07B4CD97-8C75-4B4D-92BD-76431A6F3695}"/>
    <dgm:cxn modelId="{929F97D8-ED82-4374-9A33-CB649204D626}" type="presOf" srcId="{ED34D483-56E4-4DF4-9B48-F739D0469BBC}" destId="{E687D26B-FB94-4652-A205-8A70DD2EADCB}" srcOrd="0" destOrd="0" presId="urn:microsoft.com/office/officeart/2005/8/layout/vList2"/>
    <dgm:cxn modelId="{B8E8FFD8-BD26-4436-9874-831F3BAEA52A}" type="presOf" srcId="{6CF86658-692D-4164-8F6D-80B8301FBF72}" destId="{A40E6A33-7A31-49B4-8CA3-647888D325E9}" srcOrd="0" destOrd="0" presId="urn:microsoft.com/office/officeart/2005/8/layout/vList2"/>
    <dgm:cxn modelId="{975EBCE5-8733-456B-B5C5-54A10B667594}" srcId="{62DD82EF-B795-4EDB-9A32-FA04E033439B}" destId="{16F747C5-CDED-400C-8CD6-13D7DD5BAFB4}" srcOrd="0" destOrd="0" parTransId="{5EF8C20E-010A-4F15-98C3-4C335BB4FB66}" sibTransId="{1D88E4F5-DB6E-4F98-BD24-7FD1559F2C08}"/>
    <dgm:cxn modelId="{AEC0F4EB-52D0-4285-ACAB-301E2EE669C6}" srcId="{0AA0FDB3-E5B2-49F0-B5E5-7037D1E6143B}" destId="{0C7D631A-D1D1-4942-A56A-F2CACF7F0317}" srcOrd="1" destOrd="0" parTransId="{230680D4-E8D1-43D0-B884-CEB0206FEF44}" sibTransId="{6ED5D44D-2A84-4153-B45E-79CB39A90589}"/>
    <dgm:cxn modelId="{EE2620F9-8995-49B5-84E6-BA40763328FF}" srcId="{6CF86658-692D-4164-8F6D-80B8301FBF72}" destId="{62DD82EF-B795-4EDB-9A32-FA04E033439B}" srcOrd="2" destOrd="0" parTransId="{522F6141-BBFB-4B18-B2EF-9D2D4C9D5F68}" sibTransId="{6B9572C4-7ACD-4ADE-AA1B-97D812D97B7A}"/>
    <dgm:cxn modelId="{68F869FA-8E21-49E5-9BD1-F87CA6E2DD0D}" type="presOf" srcId="{FBDFE702-1327-49F9-A719-49E5F3C08FEE}" destId="{3EF22346-ACDA-4B07-8A04-1DBA02499BF3}" srcOrd="0" destOrd="0" presId="urn:microsoft.com/office/officeart/2005/8/layout/vList2"/>
    <dgm:cxn modelId="{45F3E502-A7E9-49C9-AF07-38EEE9E3EFBF}" type="presParOf" srcId="{A40E6A33-7A31-49B4-8CA3-647888D325E9}" destId="{3EF22346-ACDA-4B07-8A04-1DBA02499BF3}" srcOrd="0" destOrd="0" presId="urn:microsoft.com/office/officeart/2005/8/layout/vList2"/>
    <dgm:cxn modelId="{21A645AD-2AB5-4CC9-8028-4FDFB89760A6}" type="presParOf" srcId="{A40E6A33-7A31-49B4-8CA3-647888D325E9}" destId="{50EA9585-18EF-4B40-8A75-7DD4260F6EFC}" srcOrd="1" destOrd="0" presId="urn:microsoft.com/office/officeart/2005/8/layout/vList2"/>
    <dgm:cxn modelId="{242D94DA-7B9E-4AC6-9307-A4D3853B303B}" type="presParOf" srcId="{A40E6A33-7A31-49B4-8CA3-647888D325E9}" destId="{89F52D7B-67E4-444B-9A61-3E9141DBE120}" srcOrd="2" destOrd="0" presId="urn:microsoft.com/office/officeart/2005/8/layout/vList2"/>
    <dgm:cxn modelId="{725DD89C-B210-449B-8EF5-9348079585B5}" type="presParOf" srcId="{A40E6A33-7A31-49B4-8CA3-647888D325E9}" destId="{E687D26B-FB94-4652-A205-8A70DD2EADCB}" srcOrd="3" destOrd="0" presId="urn:microsoft.com/office/officeart/2005/8/layout/vList2"/>
    <dgm:cxn modelId="{52AB8B24-E0D4-43D5-99A7-6D2C4C7BD85B}" type="presParOf" srcId="{A40E6A33-7A31-49B4-8CA3-647888D325E9}" destId="{8313CF1C-5662-46F9-9B29-08BA62D5F80D}" srcOrd="4" destOrd="0" presId="urn:microsoft.com/office/officeart/2005/8/layout/vList2"/>
    <dgm:cxn modelId="{AE8EAFD5-F774-4DF4-9E1C-CFDD76C70728}" type="presParOf" srcId="{A40E6A33-7A31-49B4-8CA3-647888D325E9}" destId="{0AB3EAA5-DF7F-49BA-B9D2-6F39CED29D0C}" srcOrd="5" destOrd="0" presId="urn:microsoft.com/office/officeart/2005/8/layout/vList2"/>
    <dgm:cxn modelId="{356F2311-F8FB-4B59-93FF-8265C9B79A33}" type="presParOf" srcId="{A40E6A33-7A31-49B4-8CA3-647888D325E9}" destId="{DDD026ED-B918-4F3C-AAD0-BD145730CCCB}" srcOrd="6" destOrd="0" presId="urn:microsoft.com/office/officeart/2005/8/layout/vList2"/>
    <dgm:cxn modelId="{92466FCD-60C9-4FF9-B420-46C32EC5947A}" type="presParOf" srcId="{A40E6A33-7A31-49B4-8CA3-647888D325E9}" destId="{73A56FB6-B7EB-4C0F-9791-2A147CD6E3F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F22346-ACDA-4B07-8A04-1DBA02499BF3}">
      <dsp:nvSpPr>
        <dsp:cNvPr id="0" name=""/>
        <dsp:cNvSpPr/>
      </dsp:nvSpPr>
      <dsp:spPr>
        <a:xfrm>
          <a:off x="0" y="104468"/>
          <a:ext cx="11832771" cy="638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Unique Categories Overview: Social Buzz has 16 unique content categories.</a:t>
          </a:r>
        </a:p>
      </dsp:txBody>
      <dsp:txXfrm>
        <a:off x="31185" y="135653"/>
        <a:ext cx="11770401" cy="576450"/>
      </dsp:txXfrm>
    </dsp:sp>
    <dsp:sp modelId="{50EA9585-18EF-4B40-8A75-7DD4260F6EFC}">
      <dsp:nvSpPr>
        <dsp:cNvPr id="0" name=""/>
        <dsp:cNvSpPr/>
      </dsp:nvSpPr>
      <dsp:spPr>
        <a:xfrm>
          <a:off x="0" y="743288"/>
          <a:ext cx="11832771" cy="699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569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Animal category is the highest with 74,965 contents.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Public speaking is the lowest with 49,264 contents.</a:t>
          </a:r>
        </a:p>
      </dsp:txBody>
      <dsp:txXfrm>
        <a:off x="0" y="743288"/>
        <a:ext cx="11832771" cy="699660"/>
      </dsp:txXfrm>
    </dsp:sp>
    <dsp:sp modelId="{89F52D7B-67E4-444B-9A61-3E9141DBE120}">
      <dsp:nvSpPr>
        <dsp:cNvPr id="0" name=""/>
        <dsp:cNvSpPr/>
      </dsp:nvSpPr>
      <dsp:spPr>
        <a:xfrm>
          <a:off x="0" y="1442948"/>
          <a:ext cx="11832771" cy="638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Engagement Analysis: Most Popular Category:</a:t>
          </a:r>
        </a:p>
      </dsp:txBody>
      <dsp:txXfrm>
        <a:off x="31185" y="1474133"/>
        <a:ext cx="11770401" cy="576450"/>
      </dsp:txXfrm>
    </dsp:sp>
    <dsp:sp modelId="{E687D26B-FB94-4652-A205-8A70DD2EADCB}">
      <dsp:nvSpPr>
        <dsp:cNvPr id="0" name=""/>
        <dsp:cNvSpPr/>
      </dsp:nvSpPr>
      <dsp:spPr>
        <a:xfrm>
          <a:off x="0" y="2081768"/>
          <a:ext cx="11832771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569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Animal generates 1,897 reactions.</a:t>
          </a:r>
        </a:p>
      </dsp:txBody>
      <dsp:txXfrm>
        <a:off x="0" y="2081768"/>
        <a:ext cx="11832771" cy="430560"/>
      </dsp:txXfrm>
    </dsp:sp>
    <dsp:sp modelId="{8313CF1C-5662-46F9-9B29-08BA62D5F80D}">
      <dsp:nvSpPr>
        <dsp:cNvPr id="0" name=""/>
        <dsp:cNvSpPr/>
      </dsp:nvSpPr>
      <dsp:spPr>
        <a:xfrm>
          <a:off x="0" y="2512328"/>
          <a:ext cx="11832771" cy="638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Monthly Activity Trends: Peak Month</a:t>
          </a:r>
        </a:p>
      </dsp:txBody>
      <dsp:txXfrm>
        <a:off x="31185" y="2543513"/>
        <a:ext cx="11770401" cy="576450"/>
      </dsp:txXfrm>
    </dsp:sp>
    <dsp:sp modelId="{0AB3EAA5-DF7F-49BA-B9D2-6F39CED29D0C}">
      <dsp:nvSpPr>
        <dsp:cNvPr id="0" name=""/>
        <dsp:cNvSpPr/>
      </dsp:nvSpPr>
      <dsp:spPr>
        <a:xfrm>
          <a:off x="0" y="3151148"/>
          <a:ext cx="11832771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569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May recorded the highest activity with 2,138 posts.</a:t>
          </a:r>
        </a:p>
      </dsp:txBody>
      <dsp:txXfrm>
        <a:off x="0" y="3151148"/>
        <a:ext cx="11832771" cy="430560"/>
      </dsp:txXfrm>
    </dsp:sp>
    <dsp:sp modelId="{DDD026ED-B918-4F3C-AAD0-BD145730CCCB}">
      <dsp:nvSpPr>
        <dsp:cNvPr id="0" name=""/>
        <dsp:cNvSpPr/>
      </dsp:nvSpPr>
      <dsp:spPr>
        <a:xfrm>
          <a:off x="0" y="3581708"/>
          <a:ext cx="11832771" cy="638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1" kern="1200"/>
            <a:t>Recommendations</a:t>
          </a:r>
          <a:endParaRPr lang="en-US" sz="2600" kern="1200"/>
        </a:p>
      </dsp:txBody>
      <dsp:txXfrm>
        <a:off x="31185" y="3612893"/>
        <a:ext cx="11770401" cy="576450"/>
      </dsp:txXfrm>
    </dsp:sp>
    <dsp:sp modelId="{73A56FB6-B7EB-4C0F-9791-2A147CD6E3F2}">
      <dsp:nvSpPr>
        <dsp:cNvPr id="0" name=""/>
        <dsp:cNvSpPr/>
      </dsp:nvSpPr>
      <dsp:spPr>
        <a:xfrm>
          <a:off x="0" y="4220528"/>
          <a:ext cx="11832771" cy="968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5690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Prioritise campaigns around highly engaging categories like “animal” to boost interaction and platform activity.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Anticipate future trends and allocate resources effectively during high-activity months.</a:t>
          </a:r>
        </a:p>
      </dsp:txBody>
      <dsp:txXfrm>
        <a:off x="0" y="4220528"/>
        <a:ext cx="11832771" cy="968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8BF95-3395-2ED5-254D-BA679D237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BCB18-84AA-7211-806A-85BB2D877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748B1-6607-8D1E-AB4E-A066D25C6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DB775-3F67-866B-7443-C1D53FA50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E70F1-35B2-5A40-1778-7E67F919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54926-2524-A5C4-F499-8FFEE6918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508545-E7D9-D33D-3A8F-9E94AB49CD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6514C-61DD-A993-E461-CB6D5D807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59C9B-7AF4-19E2-8D04-3DCA5A815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C01BB-2BC6-72BD-7B4C-08CB7DD99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7629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1B218E-7DCA-6939-E56B-6A4C4403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F7ED82-CD9E-D54B-8D40-9C40507C86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076B7-64D8-BAF0-7A70-DF9B62807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27BE3-9FC0-A88D-E41A-D623459F1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1B70E-03FD-723C-8C51-2EB385522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8306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E6439-95C3-F2D2-E0A9-4DC4F2F49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3053D-8D56-1CE5-1256-5F4F86562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ECF4C-3450-7714-55EC-B62AE549E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81E1B-4D6C-3717-106D-9FE905F23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DE364-EBBF-D414-5270-50A0426D3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987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D4DC0-61B0-7009-2024-E686A7F2A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15677-BF5A-FF76-BEE4-1DFDF3043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FCBCB-6FF7-16C8-EFAB-D77CB7A95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38DFA-BFA7-4841-47AF-7469E3D73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6D4E36-CD9D-ED22-A2CA-0650628CB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5404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B3C46-72DC-915D-BAB4-1A46BF116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FD205-F320-14ED-231B-426E0C437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A17ED2-02C7-38B6-7AC4-4E952F41E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5CC12-66EC-AD8F-A1BD-09B59BFDB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B9FF1-8CD9-3F17-1319-6B3189290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6D254-D24E-A1CE-28D1-2AB8F8601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1462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60591-572E-3F0B-6481-46237488E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0B7F0-DE6C-FFBF-483E-1CCF1D781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905CF-A250-6527-CF03-D73A5C554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977767-BC4C-5B53-5037-A64F37E05C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EF19D-2ACE-8C9B-55F2-FDC780E8D0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D627F7-B582-CFF5-397C-37CCAE29B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69B4F6-5BD3-996E-D5B3-CD4DDB197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738CD9-0956-6E76-16D6-47E1E52E0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103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B3EA0-4773-82ED-476A-A8DF5E755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26F159-805F-F643-6811-AF0D9D54B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ACC449-C3E1-1E8E-B3C7-0DD542FBB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D909AF-2851-E4DE-98E7-FBA3F39F8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6856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42D125-96EB-8D66-220B-BAA427401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0D66D9-DCA2-130E-CB28-90BEF63D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AA0B90-CFEF-1000-12BB-7E2179A92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6360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797A9-7308-9D4F-BCAA-C9560B6F4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A7025-BCFA-6B9B-29CF-29FCBB2B0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8C573B-666D-BAB2-D14F-41C1B7887B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5797D-5ACE-16C9-388D-EAC5712D4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D4D18-0079-77A3-FF02-073448700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C2F18E-B85C-4C08-4587-B77B30546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9815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6C6A2-6EB2-A11D-EF76-CF0771BDD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E84111-75F6-65FF-2823-C6F41C476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1AE8B4-B620-22AE-FBBA-E09BF595F6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F1D957-CA1B-C5C9-7A84-56AF6F381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D493A1-0EAA-CADC-985A-689B4199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AA2BA-9640-C91C-C60D-EDC9C60D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5820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1D4F7F-E3DA-F91C-D76C-2E5A6985D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A64DF-C45A-C4A3-1C62-82CA1AA3F9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D5821-DF08-D596-C7D4-61013B9CEF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517157-FFF5-4052-AD30-6A9E86C22297}" type="datetimeFigureOut">
              <a:rPr lang="en-GB" smtClean="0"/>
              <a:t>21/12/2024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68E0A-3324-8718-F5F7-1B9D9B3BD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06924-EB57-85F8-9242-3E38E64B0D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CA4425-38EC-4C65-9F24-39B8024D88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1669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FA31D31-EB0E-0BEC-873A-1C3025CE60E7}"/>
              </a:ext>
            </a:extLst>
          </p:cNvPr>
          <p:cNvSpPr/>
          <p:nvPr/>
        </p:nvSpPr>
        <p:spPr>
          <a:xfrm>
            <a:off x="2098752" y="2597221"/>
            <a:ext cx="79944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The Social Buzz Project</a:t>
            </a:r>
            <a:endParaRPr lang="en-GB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320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A1E8E8-D3B1-DCC7-207F-14C7E1A26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01393D-D690-9C3A-6672-B31AE013D96C}"/>
              </a:ext>
            </a:extLst>
          </p:cNvPr>
          <p:cNvSpPr/>
          <p:nvPr/>
        </p:nvSpPr>
        <p:spPr>
          <a:xfrm>
            <a:off x="2197412" y="104393"/>
            <a:ext cx="851566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Key Insights and Recommendations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983CB7ED-AA82-0829-EB7F-2963B1EE8F5F}"/>
              </a:ext>
            </a:extLst>
          </p:cNvPr>
          <p:cNvGraphicFramePr/>
          <p:nvPr/>
        </p:nvGraphicFramePr>
        <p:xfrm>
          <a:off x="195943" y="903514"/>
          <a:ext cx="11832771" cy="52937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76919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0C92040-4161-4171-5461-06A3F04A5E0B}"/>
              </a:ext>
            </a:extLst>
          </p:cNvPr>
          <p:cNvSpPr/>
          <p:nvPr/>
        </p:nvSpPr>
        <p:spPr>
          <a:xfrm>
            <a:off x="3174454" y="213249"/>
            <a:ext cx="54294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Today’s Agenda</a:t>
            </a:r>
            <a:endParaRPr lang="en-GB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A750F8-F2BA-604B-1637-C3F7BE8283E9}"/>
              </a:ext>
            </a:extLst>
          </p:cNvPr>
          <p:cNvSpPr txBox="1"/>
          <p:nvPr/>
        </p:nvSpPr>
        <p:spPr>
          <a:xfrm>
            <a:off x="925286" y="1807029"/>
            <a:ext cx="412568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Project Recap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The Analysis Team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548704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F8722D6-37DC-B0F5-9A17-C8E647595745}"/>
              </a:ext>
            </a:extLst>
          </p:cNvPr>
          <p:cNvSpPr/>
          <p:nvPr/>
        </p:nvSpPr>
        <p:spPr>
          <a:xfrm>
            <a:off x="3965277" y="104393"/>
            <a:ext cx="45662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Project Recap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555396-7271-DB6D-4863-E287A2B6BCED}"/>
              </a:ext>
            </a:extLst>
          </p:cNvPr>
          <p:cNvSpPr txBox="1"/>
          <p:nvPr/>
        </p:nvSpPr>
        <p:spPr>
          <a:xfrm>
            <a:off x="745978" y="1643744"/>
            <a:ext cx="10466308" cy="3901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Social Buzz is a fast-growing technology unicorn that need to adapt quickly to its global scale.</a:t>
            </a:r>
          </a:p>
          <a:p>
            <a:pPr>
              <a:lnSpc>
                <a:spcPct val="150000"/>
              </a:lnSpc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Accenture has begun a 3-month POC focusing on these tasks:</a:t>
            </a:r>
          </a:p>
          <a:p>
            <a:pPr>
              <a:lnSpc>
                <a:spcPct val="150000"/>
              </a:lnSpc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An audit of Social Buzz’s big data practice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Recommendations for a successful IPO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Analysis to find Social Buzz’s top 5 most popular categories of content.</a:t>
            </a:r>
          </a:p>
        </p:txBody>
      </p:sp>
    </p:spTree>
    <p:extLst>
      <p:ext uri="{BB962C8B-B14F-4D97-AF65-F5344CB8AC3E}">
        <p14:creationId xmlns:p14="http://schemas.microsoft.com/office/powerpoint/2010/main" val="2505851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FABD84-6B53-05E7-A50E-D714A0EB88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E15FAB-5319-4F1D-6BAB-47FD9542DA63}"/>
              </a:ext>
            </a:extLst>
          </p:cNvPr>
          <p:cNvSpPr/>
          <p:nvPr/>
        </p:nvSpPr>
        <p:spPr>
          <a:xfrm>
            <a:off x="3094786" y="104393"/>
            <a:ext cx="63072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41584F-37AA-C50E-1AFC-D056F3355356}"/>
              </a:ext>
            </a:extLst>
          </p:cNvPr>
          <p:cNvSpPr txBox="1"/>
          <p:nvPr/>
        </p:nvSpPr>
        <p:spPr>
          <a:xfrm>
            <a:off x="772886" y="1027723"/>
            <a:ext cx="10787743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/>
              <a:t>Due to the rapid growth and digital nature of Social Buzz's core product, the amount of data that is created, collected, and must be analysed is huge.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/>
              <a:t>Every day, over 100,000 pieces of content, ranging from text, images, videos, and GIFs are posted: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100,000 pieces of content daily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36,500,000 pieces of content annually</a:t>
            </a:r>
          </a:p>
          <a:p>
            <a:pPr lvl="6">
              <a:lnSpc>
                <a:spcPct val="150000"/>
              </a:lnSpc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/>
              <a:t>But how can Social Buzz capitalize on this vast ocean of data?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The goal: Conduct an in-depth analysis to identify Social Buzz's top 5 most popular categories of content.</a:t>
            </a:r>
          </a:p>
        </p:txBody>
      </p:sp>
    </p:spTree>
    <p:extLst>
      <p:ext uri="{BB962C8B-B14F-4D97-AF65-F5344CB8AC3E}">
        <p14:creationId xmlns:p14="http://schemas.microsoft.com/office/powerpoint/2010/main" val="252007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C81678-EC71-C52E-9940-BDE3ED79A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E9DA5A9D-FD75-A55F-158A-87F4DFD0A89E}"/>
              </a:ext>
            </a:extLst>
          </p:cNvPr>
          <p:cNvSpPr/>
          <p:nvPr/>
        </p:nvSpPr>
        <p:spPr>
          <a:xfrm>
            <a:off x="517883" y="2111829"/>
            <a:ext cx="4528457" cy="4256315"/>
          </a:xfrm>
          <a:prstGeom prst="ellipse">
            <a:avLst/>
          </a:prstGeom>
          <a:solidFill>
            <a:srgbClr val="3F006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8FA63A-8B18-B59F-58DA-5F06BC7AE58F}"/>
              </a:ext>
            </a:extLst>
          </p:cNvPr>
          <p:cNvSpPr/>
          <p:nvPr/>
        </p:nvSpPr>
        <p:spPr>
          <a:xfrm>
            <a:off x="3282854" y="104393"/>
            <a:ext cx="59311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The Analysis Team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CFFD4F8-0BF5-D5D9-41B6-A344CD384053}"/>
              </a:ext>
            </a:extLst>
          </p:cNvPr>
          <p:cNvSpPr/>
          <p:nvPr/>
        </p:nvSpPr>
        <p:spPr>
          <a:xfrm>
            <a:off x="283028" y="1872343"/>
            <a:ext cx="4528457" cy="4256315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BC2A9-648A-319E-584F-D444F5E54C88}"/>
              </a:ext>
            </a:extLst>
          </p:cNvPr>
          <p:cNvSpPr txBox="1"/>
          <p:nvPr/>
        </p:nvSpPr>
        <p:spPr>
          <a:xfrm>
            <a:off x="5526088" y="2923282"/>
            <a:ext cx="42057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Ismail Olatunji</a:t>
            </a:r>
          </a:p>
          <a:p>
            <a:pPr algn="ctr"/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Data Analyst</a:t>
            </a:r>
          </a:p>
        </p:txBody>
      </p:sp>
    </p:spTree>
    <p:extLst>
      <p:ext uri="{BB962C8B-B14F-4D97-AF65-F5344CB8AC3E}">
        <p14:creationId xmlns:p14="http://schemas.microsoft.com/office/powerpoint/2010/main" val="1447256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7443DA-F58A-9A3C-97D2-95EF71EB4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E7D40E-F5A7-6DC8-8297-8FD28067A3AD}"/>
              </a:ext>
            </a:extLst>
          </p:cNvPr>
          <p:cNvSpPr/>
          <p:nvPr/>
        </p:nvSpPr>
        <p:spPr>
          <a:xfrm>
            <a:off x="4887330" y="104393"/>
            <a:ext cx="27221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Process</a:t>
            </a:r>
          </a:p>
        </p:txBody>
      </p:sp>
      <p:pic>
        <p:nvPicPr>
          <p:cNvPr id="6" name="Picture 5" descr="A black and white logo&#10;&#10;Description automatically generated">
            <a:extLst>
              <a:ext uri="{FF2B5EF4-FFF2-40B4-BE49-F238E27FC236}">
                <a16:creationId xmlns:a16="http://schemas.microsoft.com/office/drawing/2014/main" id="{C56B0330-A1C7-C470-5B22-3878D8893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385" y="4602509"/>
            <a:ext cx="1667108" cy="1476580"/>
          </a:xfrm>
          <a:prstGeom prst="rect">
            <a:avLst/>
          </a:prstGeom>
        </p:spPr>
      </p:pic>
      <p:pic>
        <p:nvPicPr>
          <p:cNvPr id="8" name="Picture 7" descr="A logo of a network&#10;&#10;Description automatically generated">
            <a:extLst>
              <a:ext uri="{FF2B5EF4-FFF2-40B4-BE49-F238E27FC236}">
                <a16:creationId xmlns:a16="http://schemas.microsoft.com/office/drawing/2014/main" id="{41E25D34-2F55-718B-22D8-F8B92D5A2E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5735" y="1483929"/>
            <a:ext cx="1667108" cy="1329439"/>
          </a:xfrm>
          <a:prstGeom prst="rect">
            <a:avLst/>
          </a:prstGeom>
        </p:spPr>
      </p:pic>
      <p:pic>
        <p:nvPicPr>
          <p:cNvPr id="10" name="Picture 9" descr="A logo of a cloud computing system&#10;&#10;Description automatically generated with medium confidence">
            <a:extLst>
              <a:ext uri="{FF2B5EF4-FFF2-40B4-BE49-F238E27FC236}">
                <a16:creationId xmlns:a16="http://schemas.microsoft.com/office/drawing/2014/main" id="{F9B86B22-4D40-42AD-D634-63323A608A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56" y="1483929"/>
            <a:ext cx="1550795" cy="1329444"/>
          </a:xfrm>
          <a:prstGeom prst="rect">
            <a:avLst/>
          </a:prstGeom>
          <a:noFill/>
        </p:spPr>
      </p:pic>
      <p:pic>
        <p:nvPicPr>
          <p:cNvPr id="12" name="Picture 11" descr="A colorful graphic of a graph and magnifying glass&#10;&#10;Description automatically generated">
            <a:extLst>
              <a:ext uri="{FF2B5EF4-FFF2-40B4-BE49-F238E27FC236}">
                <a16:creationId xmlns:a16="http://schemas.microsoft.com/office/drawing/2014/main" id="{9FF87D7F-A793-C300-D1AB-EC6B29439F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5735" y="4602508"/>
            <a:ext cx="1667108" cy="1476581"/>
          </a:xfrm>
          <a:prstGeom prst="rect">
            <a:avLst/>
          </a:prstGeom>
        </p:spPr>
      </p:pic>
      <p:pic>
        <p:nvPicPr>
          <p:cNvPr id="14" name="Picture 13" descr="A broom and papers&#10;&#10;Description automatically generated with medium confidence">
            <a:extLst>
              <a:ext uri="{FF2B5EF4-FFF2-40B4-BE49-F238E27FC236}">
                <a16:creationId xmlns:a16="http://schemas.microsoft.com/office/drawing/2014/main" id="{53FC1EC1-0542-C4AF-DC97-BB82BC930E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158" y="1483929"/>
            <a:ext cx="1581371" cy="132944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B0AC802-5EE1-799E-5A0E-5960AFB5272D}"/>
              </a:ext>
            </a:extLst>
          </p:cNvPr>
          <p:cNvSpPr txBox="1"/>
          <p:nvPr/>
        </p:nvSpPr>
        <p:spPr>
          <a:xfrm>
            <a:off x="424542" y="1027723"/>
            <a:ext cx="2416629" cy="380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Data Understanding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1161DD-8036-D931-08E5-5CF56379E477}"/>
              </a:ext>
            </a:extLst>
          </p:cNvPr>
          <p:cNvSpPr txBox="1"/>
          <p:nvPr/>
        </p:nvSpPr>
        <p:spPr>
          <a:xfrm>
            <a:off x="4851173" y="1029279"/>
            <a:ext cx="2416629" cy="380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Data Cleaning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D10839-EF57-5E34-E029-5A46A0AF1515}"/>
              </a:ext>
            </a:extLst>
          </p:cNvPr>
          <p:cNvSpPr txBox="1"/>
          <p:nvPr/>
        </p:nvSpPr>
        <p:spPr>
          <a:xfrm>
            <a:off x="9190974" y="1027723"/>
            <a:ext cx="2416629" cy="380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Data Modelling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A7655E-FC46-ADF3-D853-8C5F40D0D997}"/>
              </a:ext>
            </a:extLst>
          </p:cNvPr>
          <p:cNvSpPr txBox="1"/>
          <p:nvPr/>
        </p:nvSpPr>
        <p:spPr>
          <a:xfrm>
            <a:off x="9190974" y="4154952"/>
            <a:ext cx="2416629" cy="380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Data Analysis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81BCB6-2D64-3878-51DF-9CDBEADD744D}"/>
              </a:ext>
            </a:extLst>
          </p:cNvPr>
          <p:cNvSpPr txBox="1"/>
          <p:nvPr/>
        </p:nvSpPr>
        <p:spPr>
          <a:xfrm>
            <a:off x="3096624" y="4154952"/>
            <a:ext cx="2416629" cy="380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Uncover Insights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01B6256-BCA0-436E-A5E8-5B7FB2ACB732}"/>
              </a:ext>
            </a:extLst>
          </p:cNvPr>
          <p:cNvCxnSpPr/>
          <p:nvPr/>
        </p:nvCxnSpPr>
        <p:spPr>
          <a:xfrm>
            <a:off x="2841171" y="2122714"/>
            <a:ext cx="18179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1B7F901-B2EA-1930-986D-44D9E6AAF94D}"/>
              </a:ext>
            </a:extLst>
          </p:cNvPr>
          <p:cNvCxnSpPr/>
          <p:nvPr/>
        </p:nvCxnSpPr>
        <p:spPr>
          <a:xfrm>
            <a:off x="7113052" y="2122714"/>
            <a:ext cx="181791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86F36F7-6641-B7CD-C203-61729184293E}"/>
              </a:ext>
            </a:extLst>
          </p:cNvPr>
          <p:cNvCxnSpPr/>
          <p:nvPr/>
        </p:nvCxnSpPr>
        <p:spPr>
          <a:xfrm flipH="1">
            <a:off x="6411686" y="5225143"/>
            <a:ext cx="195942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162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82BFD4-FE84-CA7C-027C-93585E065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B86C454-1A66-8475-50E2-ED106F1B2CE1}"/>
              </a:ext>
            </a:extLst>
          </p:cNvPr>
          <p:cNvSpPr/>
          <p:nvPr/>
        </p:nvSpPr>
        <p:spPr>
          <a:xfrm>
            <a:off x="4774521" y="104393"/>
            <a:ext cx="336143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Data Analysis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54161AA-E99C-7CC8-6332-5056DF995C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6132615"/>
              </p:ext>
            </p:extLst>
          </p:nvPr>
        </p:nvGraphicFramePr>
        <p:xfrm>
          <a:off x="4475404" y="904842"/>
          <a:ext cx="7522029" cy="55467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FCED720-454C-8C10-BCA4-54976FC3ED73}"/>
              </a:ext>
            </a:extLst>
          </p:cNvPr>
          <p:cNvSpPr txBox="1"/>
          <p:nvPr/>
        </p:nvSpPr>
        <p:spPr>
          <a:xfrm>
            <a:off x="6597652" y="1074566"/>
            <a:ext cx="3799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Category Distribution by Count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AE4A7D-21DA-26B9-783C-DC06C6163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567" y="725193"/>
            <a:ext cx="4076700" cy="590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11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67BD08-A54A-F7B9-7572-F9D2754F1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97DB0A-8787-2C65-0123-5E70A1F4DA8C}"/>
              </a:ext>
            </a:extLst>
          </p:cNvPr>
          <p:cNvSpPr/>
          <p:nvPr/>
        </p:nvSpPr>
        <p:spPr>
          <a:xfrm>
            <a:off x="346585" y="695590"/>
            <a:ext cx="46986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Data Analysis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016AD86-68DD-3C91-732F-77460A1AD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142" y="336362"/>
            <a:ext cx="4333469" cy="2198688"/>
          </a:xfrm>
          <a:prstGeom prst="rect">
            <a:avLst/>
          </a:prstGeom>
        </p:spPr>
      </p:pic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14945BA-1CE8-9AE6-78B4-02F16BF709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327739"/>
              </p:ext>
            </p:extLst>
          </p:nvPr>
        </p:nvGraphicFramePr>
        <p:xfrm>
          <a:off x="5889171" y="2743200"/>
          <a:ext cx="6204857" cy="40104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6E9B6AB-4D39-D16B-C790-EAA42D4F6A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497285"/>
              </p:ext>
            </p:extLst>
          </p:nvPr>
        </p:nvGraphicFramePr>
        <p:xfrm>
          <a:off x="242887" y="2209800"/>
          <a:ext cx="5417684" cy="4543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50646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495BBA-DB69-92D9-CF8B-36595ED45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0F067C-A3EB-60D6-C271-E57A92B80D25}"/>
              </a:ext>
            </a:extLst>
          </p:cNvPr>
          <p:cNvSpPr/>
          <p:nvPr/>
        </p:nvSpPr>
        <p:spPr>
          <a:xfrm>
            <a:off x="4220074" y="104393"/>
            <a:ext cx="44703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Data Analysis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BA58D9-C39F-FC02-D97C-38594FD09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965" y="859971"/>
            <a:ext cx="3645806" cy="5725885"/>
          </a:xfrm>
          <a:prstGeom prst="rect">
            <a:avLst/>
          </a:prstGeom>
        </p:spPr>
      </p:pic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7C3894AB-158A-E3D1-D194-4A20DFD3F0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69550077"/>
              </p:ext>
            </p:extLst>
          </p:nvPr>
        </p:nvGraphicFramePr>
        <p:xfrm>
          <a:off x="4038600" y="1471803"/>
          <a:ext cx="7032171" cy="3914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55386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Aptos Narrow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Aptos Narrow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Aptos Narrow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301</Words>
  <Application>Microsoft Office PowerPoint</Application>
  <PresentationFormat>Widescreen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Olatunji Ismail</dc:creator>
  <cp:lastModifiedBy>Olatunji Ismail</cp:lastModifiedBy>
  <cp:revision>8</cp:revision>
  <dcterms:created xsi:type="dcterms:W3CDTF">2024-12-21T15:42:40Z</dcterms:created>
  <dcterms:modified xsi:type="dcterms:W3CDTF">2024-12-21T19:45:18Z</dcterms:modified>
</cp:coreProperties>
</file>

<file path=docProps/thumbnail.jpeg>
</file>